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032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73" r:id="rId4"/>
    <p:sldId id="274" r:id="rId5"/>
    <p:sldId id="275" r:id="rId6"/>
    <p:sldId id="268" r:id="rId7"/>
    <p:sldId id="269" r:id="rId8"/>
    <p:sldId id="277" r:id="rId9"/>
    <p:sldId id="278" r:id="rId10"/>
    <p:sldId id="270" r:id="rId11"/>
    <p:sldId id="271" r:id="rId12"/>
    <p:sldId id="280" r:id="rId13"/>
    <p:sldId id="279" r:id="rId14"/>
    <p:sldId id="272" r:id="rId15"/>
    <p:sldId id="282" r:id="rId16"/>
  </p:sldIdLst>
  <p:sldSz cx="9144000" cy="5143500" type="screen16x9"/>
  <p:notesSz cx="9144000" cy="6858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sto MT" panose="02040603050505030304" pitchFamily="18" charset="0"/>
      <p:regular r:id="rId23"/>
      <p:bold r:id="rId24"/>
      <p:italic r:id="rId25"/>
      <p:boldItalic r:id="rId26"/>
    </p:embeddedFont>
    <p:embeddedFont>
      <p:font typeface="Wingdings 2" panose="05020102010507070707" pitchFamily="18" charset="2"/>
      <p:regular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78" y="8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088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8AEC74-5DB2-85EA-2B14-57C1AE3BBF7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FA00A6-B5B7-419D-A404-0E6D7AEF70F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337040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Alex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368f8d4c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368f8d4ca_0_5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CH" dirty="0"/>
              <a:t>Gui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2bf2ce259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2bf2ce259_0_34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CH" dirty="0"/>
              <a:t>Gui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2bf2ce259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2bf2ce259_0_36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2bf2ce259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2bf2ce259_0_36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807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2bf2ce259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2bf2ce259_0_7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Alex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2bf2ce259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2bf2ce259_0_33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Gui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2073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2bf2ce259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2bf2ce259_0_33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Alex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6694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2bf2ce259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2bf2ce259_0_33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Nico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0756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368f8d4c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368f8d4ca_0_6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Alex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2bf2ce259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2bf2ce259_0_34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Gui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2bf2ce259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2bf2ce259_0_34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CH" dirty="0"/>
              <a:t>Gui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9521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2bf2ce259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2bf2ce259_0_34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CH" dirty="0"/>
              <a:t>Gui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8546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327155"/>
            <a:ext cx="7080026" cy="13716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2698755"/>
            <a:ext cx="7080026" cy="7874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63724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410855"/>
            <a:ext cx="7606349" cy="2862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3423941"/>
            <a:ext cx="7766495" cy="407604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521257"/>
            <a:ext cx="7384010" cy="264425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65322" cy="51185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43459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6328"/>
            <a:ext cx="7765322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1385"/>
            <a:ext cx="7765322" cy="112637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29751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99562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8265"/>
            <a:ext cx="7765322" cy="1117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  <p:sp>
        <p:nvSpPr>
          <p:cNvPr id="11" name="TextBox 10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0234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595207"/>
            <a:ext cx="7765322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3487917"/>
            <a:ext cx="776414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57050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57235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363661"/>
            <a:ext cx="2504979" cy="1385888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363661"/>
            <a:ext cx="2504979" cy="1385888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363661"/>
            <a:ext cx="2504979" cy="138588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454188"/>
            <a:ext cx="2319276" cy="120221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454321"/>
            <a:ext cx="2319276" cy="120612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450824"/>
            <a:ext cx="2319276" cy="120547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3360274"/>
            <a:ext cx="2475738" cy="98312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094750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0294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457200"/>
            <a:ext cx="1713365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457200"/>
            <a:ext cx="5937654" cy="38862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54575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2666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0221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82301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320801"/>
            <a:ext cx="7192913" cy="1371610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2692409"/>
            <a:ext cx="7192913" cy="1130291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49077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299337"/>
            <a:ext cx="3795373" cy="304406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299337"/>
            <a:ext cx="3798499" cy="304406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23276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300880"/>
            <a:ext cx="3816804" cy="3111577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1300880"/>
            <a:ext cx="3816804" cy="3111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376441"/>
            <a:ext cx="3657258" cy="408663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785103"/>
            <a:ext cx="365725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376441"/>
            <a:ext cx="3671498" cy="40866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1785103"/>
            <a:ext cx="367149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84936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4642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99545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2780167" cy="1366439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457200"/>
            <a:ext cx="4808943" cy="38862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3639"/>
            <a:ext cx="2780167" cy="251976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5979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457200"/>
            <a:ext cx="2688125" cy="3903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442"/>
            <a:ext cx="4451212" cy="1372004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572776"/>
            <a:ext cx="2456813" cy="368461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9445"/>
            <a:ext cx="4451212" cy="253210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61631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45474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  <p:sldLayoutId id="2147484050" r:id="rId18"/>
    <p:sldLayoutId id="2147484051" r:id="rId19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ng.fr/png-uue0zd/" TargetMode="External"/><Relationship Id="rId3" Type="http://schemas.openxmlformats.org/officeDocument/2006/relationships/hyperlink" Target="https://www.freepng.fr/png-1o39o9/" TargetMode="External"/><Relationship Id="rId7" Type="http://schemas.openxmlformats.org/officeDocument/2006/relationships/hyperlink" Target="https://www.freepng.fr/png-k43vnr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freepng.fr/png-dh88vj/" TargetMode="External"/><Relationship Id="rId5" Type="http://schemas.openxmlformats.org/officeDocument/2006/relationships/hyperlink" Target="https://www.freepng.fr/png-58xsca/" TargetMode="External"/><Relationship Id="rId4" Type="http://schemas.openxmlformats.org/officeDocument/2006/relationships/hyperlink" Target="https://www.freepng.fr/png-vfv2y2/" TargetMode="External"/><Relationship Id="rId9" Type="http://schemas.openxmlformats.org/officeDocument/2006/relationships/hyperlink" Target="https://www.freepng.fr/png-vu5l7f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onos.co.uk/digitalguide/fileadmin/DigitalGuide/Schaubilder/the-singleton-pattern-in-practice.p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phy.com/gifs/scooby-doo-eating-sandwich-czcK9OsSJNIbu" TargetMode="External"/><Relationship Id="rId5" Type="http://schemas.openxmlformats.org/officeDocument/2006/relationships/hyperlink" Target="https://medium.com/@rhodunda/mvc-design-pattern-fe76175a01de" TargetMode="External"/><Relationship Id="rId4" Type="http://schemas.openxmlformats.org/officeDocument/2006/relationships/hyperlink" Target="https://sourcemaking.com/design_patterns/decorator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 err="1"/>
              <a:t>SandwichMaker</a:t>
            </a:r>
            <a:endParaRPr lang="fr-CH"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/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fr-CH" dirty="0"/>
              <a:t>Projet Design Pattern – Nicolas Aubert,  Alexandre Besia, Guillaume Mouchet  - ISC2il-b</a:t>
            </a:r>
          </a:p>
        </p:txBody>
      </p:sp>
      <p:pic>
        <p:nvPicPr>
          <p:cNvPr id="3" name="Image 2" descr="Une image contenant sandwich, en-cas, alimentation, papier&#10;&#10;Description générée automatiquement">
            <a:extLst>
              <a:ext uri="{FF2B5EF4-FFF2-40B4-BE49-F238E27FC236}">
                <a16:creationId xmlns:a16="http://schemas.microsoft.com/office/drawing/2014/main" id="{39F9216D-0EAD-41B9-6A3E-570E4F3A2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41844">
            <a:off x="4345780" y="-2381"/>
            <a:ext cx="4762500" cy="47625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68D9491-68E4-0195-443C-55A94A5BA2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1</a:t>
            </a:fld>
            <a:endParaRPr lang="fr-CH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</a:t>
            </a:r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 dirty="0"/>
              <a:t>Nous arrivons bien </a:t>
            </a:r>
            <a:r>
              <a:rPr lang="fr-CH" sz="1400" dirty="0"/>
              <a:t>a créer un sandwich avec des ingrédients différents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fr-CH"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CH" sz="1400" dirty="0"/>
              <a:t>Une commande est simulée avec un temps d’attente prédéfini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fr-CH" sz="1400" dirty="0"/>
              <a:t>Il est possible d’enlever uniquement le dernier ingrédient</a:t>
            </a:r>
          </a:p>
          <a:p>
            <a:pPr lvl="1" indent="-317500">
              <a:spcBef>
                <a:spcPts val="1200"/>
              </a:spcBef>
              <a:buSzPts val="1400"/>
              <a:buChar char="●"/>
            </a:pPr>
            <a:r>
              <a:rPr lang="fr-CH" sz="1250" dirty="0"/>
              <a:t>C’est une des faiblesses du décorateur</a:t>
            </a: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fr-CH" sz="1400" dirty="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fr-FR" sz="1400" dirty="0"/>
              <a:t>Le modèle MVC est mis en place et simuler sans vrai routeur</a:t>
            </a:r>
            <a:endParaRPr lang="fr-CH" sz="1400" dirty="0"/>
          </a:p>
        </p:txBody>
      </p:sp>
      <p:pic>
        <p:nvPicPr>
          <p:cNvPr id="2050" name="Picture 2" descr="Scooby Doo Eating GIF - Find &amp; Share on GIPHY">
            <a:extLst>
              <a:ext uri="{FF2B5EF4-FFF2-40B4-BE49-F238E27FC236}">
                <a16:creationId xmlns:a16="http://schemas.microsoft.com/office/drawing/2014/main" id="{5453621F-C3F4-F4D2-BBF6-14B9EC13C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50" y="1951200"/>
            <a:ext cx="3079700" cy="23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853418-958A-6B54-C3BB-8988D94919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10</a:t>
            </a:fld>
            <a:endParaRPr lang="fr-CH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3078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92769" y="0"/>
            <a:ext cx="4451230" cy="5143500"/>
          </a:xfrm>
          <a:prstGeom prst="rect">
            <a:avLst/>
          </a:prstGeom>
        </p:spPr>
      </p:pic>
      <p:sp>
        <p:nvSpPr>
          <p:cNvPr id="192" name="Google Shape;192;p28"/>
          <p:cNvSpPr txBox="1">
            <a:spLocks noGrp="1"/>
          </p:cNvSpPr>
          <p:nvPr>
            <p:ph type="title"/>
          </p:nvPr>
        </p:nvSpPr>
        <p:spPr>
          <a:xfrm>
            <a:off x="5175369" y="457200"/>
            <a:ext cx="3403593" cy="72783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 defTabSz="457200">
              <a:spcBef>
                <a:spcPct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</a:rPr>
              <a:t>Conclusion</a:t>
            </a:r>
          </a:p>
        </p:txBody>
      </p:sp>
      <p:sp>
        <p:nvSpPr>
          <p:cNvPr id="5" name="Google Shape;193;p28">
            <a:extLst>
              <a:ext uri="{FF2B5EF4-FFF2-40B4-BE49-F238E27FC236}">
                <a16:creationId xmlns:a16="http://schemas.microsoft.com/office/drawing/2014/main" id="{CE05702E-17E9-0989-ECB3-86C926C8C1ED}"/>
              </a:ext>
            </a:extLst>
          </p:cNvPr>
          <p:cNvSpPr txBox="1">
            <a:spLocks/>
          </p:cNvSpPr>
          <p:nvPr/>
        </p:nvSpPr>
        <p:spPr>
          <a:xfrm>
            <a:off x="5175369" y="1299336"/>
            <a:ext cx="3302697" cy="304406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>
            <a:lvl1pPr marL="457200" lvl="0" indent="-3111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300"/>
              <a:buFont typeface="Wingdings 2" charset="2"/>
              <a:buChar char="●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914400" lvl="1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Wingdings 2" charset="2"/>
              <a:buChar char="○"/>
              <a:defRPr sz="13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371600" lvl="2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Wingdings 2" charset="2"/>
              <a:buChar char="■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828800" lvl="3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Wingdings 2" charset="2"/>
              <a:buChar char="●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2286000" lvl="4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Wingdings 2" charset="2"/>
              <a:buChar char="○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743200" lvl="5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Wingdings 2" charset="2"/>
              <a:buChar char="■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3200400" lvl="6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Wingdings 2" charset="2"/>
              <a:buChar char="●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657600" lvl="7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Wingdings 2" charset="2"/>
              <a:buChar char="○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4114800" lvl="8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Wingdings 2" charset="2"/>
              <a:buChar char="■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</a:pPr>
            <a:r>
              <a:rPr lang="en-US" sz="1100"/>
              <a:t>Idée de base d’utiliser de le «chaine of responsability» mais DP pas très cohérant dans notre implémentation</a:t>
            </a:r>
          </a:p>
          <a:p>
            <a:pPr marL="742950" lvl="1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</a:pPr>
            <a:r>
              <a:rPr lang="en-US" sz="1100"/>
              <a:t>Le changement s’est fait sur le modèle MVC considéré comme Design Pattern</a:t>
            </a:r>
          </a:p>
          <a:p>
            <a:pPr marL="457200" lvl="1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None/>
            </a:pPr>
            <a:endParaRPr lang="en-US" sz="1100"/>
          </a:p>
          <a:p>
            <a:pPr marL="285750" lvl="1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Char char="●"/>
            </a:pPr>
            <a:r>
              <a:rPr lang="en-US" sz="1100"/>
              <a:t>Utilisation intelligente du décorateur pour avoir plusieurs ingrédients dans les sandwichs</a:t>
            </a:r>
          </a:p>
          <a:p>
            <a:pPr marL="0" lvl="1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None/>
            </a:pPr>
            <a:endParaRPr lang="en-US" sz="1100"/>
          </a:p>
          <a:p>
            <a:pPr marL="285750" lvl="1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70000"/>
            </a:pPr>
            <a:r>
              <a:rPr lang="en-US" sz="1100"/>
              <a:t>Mise en place d’un routeur pour les redirections de route pour le MVC «from scratch»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178C1EE-8B9B-DC04-E584-BF56A073565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>
                <a:solidFill>
                  <a:srgbClr val="FFFFFF"/>
                </a:solidFill>
              </a:rPr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11</a:t>
            </a:fld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3078" name="Picture 6" descr="Best Half Eaten Sandwich Stock Photos, Pictures &amp; Royalty-Free Images ...">
            <a:extLst>
              <a:ext uri="{FF2B5EF4-FFF2-40B4-BE49-F238E27FC236}">
                <a16:creationId xmlns:a16="http://schemas.microsoft.com/office/drawing/2014/main" id="{673BB9F0-8430-900F-F14B-B0CAD5D0A4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88" r="21456" b="888"/>
          <a:stretch/>
        </p:blipFill>
        <p:spPr bwMode="auto">
          <a:xfrm>
            <a:off x="203304" y="628650"/>
            <a:ext cx="4578558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2EF2AD-D5E1-14B8-FDEA-42B7B882B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457200"/>
            <a:ext cx="4483554" cy="9971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2200">
                <a:solidFill>
                  <a:schemeClr val="tx2"/>
                </a:solidFill>
              </a:rPr>
              <a:t>Amélioration possible :</a:t>
            </a:r>
            <a:br>
              <a:rPr lang="en-US" sz="2200">
                <a:solidFill>
                  <a:schemeClr val="tx2"/>
                </a:solidFill>
              </a:rPr>
            </a:br>
            <a:br>
              <a:rPr lang="en-US" sz="2200">
                <a:solidFill>
                  <a:schemeClr val="tx2"/>
                </a:solidFill>
              </a:rPr>
            </a:br>
            <a:endParaRPr lang="en-US" sz="2200">
              <a:solidFill>
                <a:schemeClr val="tx2"/>
              </a:solidFill>
            </a:endParaRPr>
          </a:p>
        </p:txBody>
      </p:sp>
      <p:sp>
        <p:nvSpPr>
          <p:cNvPr id="5" name="Google Shape;193;p28">
            <a:extLst>
              <a:ext uri="{FF2B5EF4-FFF2-40B4-BE49-F238E27FC236}">
                <a16:creationId xmlns:a16="http://schemas.microsoft.com/office/drawing/2014/main" id="{D70F8D73-7048-C993-8B47-193C0FEC79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346" y="1595717"/>
            <a:ext cx="4483554" cy="267541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2500" lnSpcReduction="20000"/>
          </a:bodyPr>
          <a:lstStyle/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DFE83"/>
              </a:buClr>
              <a:buSzPct val="70000"/>
            </a:pPr>
            <a:r>
              <a:rPr lang="en-US" sz="1400"/>
              <a:t>Faire le projet en PHP avec les outils disponibles</a:t>
            </a:r>
          </a:p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DFE83"/>
              </a:buClr>
              <a:buSzPct val="70000"/>
            </a:pPr>
            <a:r>
              <a:rPr lang="en-US" sz="1400"/>
              <a:t>Développer des menus pré-fait</a:t>
            </a:r>
          </a:p>
          <a:p>
            <a:pPr mar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DFE83"/>
              </a:buClr>
              <a:buSzPct val="70000"/>
              <a:buFont typeface="Wingdings 2" charset="2"/>
              <a:buNone/>
            </a:pPr>
            <a:endParaRPr lang="en-US" sz="1400"/>
          </a:p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DFE83"/>
              </a:buClr>
              <a:buSzPct val="70000"/>
            </a:pPr>
            <a:r>
              <a:rPr lang="en-US" sz="1400"/>
              <a:t>Avoir des pains différents et la possibilité d’avoir des boissons et des desserts</a:t>
            </a:r>
          </a:p>
          <a:p>
            <a:pPr mar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DFE83"/>
              </a:buClr>
              <a:buSzPct val="70000"/>
              <a:buFont typeface="Wingdings 2" charset="2"/>
              <a:buNone/>
            </a:pPr>
            <a:endParaRPr lang="en-US" sz="1400"/>
          </a:p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DFE83"/>
              </a:buClr>
              <a:buSzPct val="70000"/>
            </a:pPr>
            <a:r>
              <a:rPr lang="en-US" sz="1400"/>
              <a:t>Avoir un vrai système de commande avec:</a:t>
            </a:r>
          </a:p>
          <a:p>
            <a:pPr marL="742950" lvl="1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DFE83"/>
              </a:buClr>
              <a:buSzPct val="70000"/>
            </a:pPr>
            <a:r>
              <a:rPr lang="en-US" sz="1400"/>
              <a:t>Un utilisateur</a:t>
            </a:r>
          </a:p>
          <a:p>
            <a:pPr marL="742950" lvl="1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DFE83"/>
              </a:buClr>
              <a:buSzPct val="70000"/>
            </a:pPr>
            <a:r>
              <a:rPr lang="en-US" sz="1400"/>
              <a:t>Un formulaire a remplir avec son adresse</a:t>
            </a:r>
          </a:p>
          <a:p>
            <a:pPr marL="742950" lvl="1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DFE83"/>
              </a:buClr>
              <a:buSzPct val="70000"/>
            </a:pPr>
            <a:r>
              <a:rPr lang="en-US" sz="1400"/>
              <a:t>Un porte monnaie pour payer la commande</a:t>
            </a:r>
          </a:p>
          <a:p>
            <a:pPr marL="742950" lvl="1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DFE83"/>
              </a:buClr>
              <a:buSzPct val="70000"/>
            </a:pPr>
            <a:endParaRPr lang="en-US" sz="1400"/>
          </a:p>
        </p:txBody>
      </p:sp>
      <p:pic>
        <p:nvPicPr>
          <p:cNvPr id="2055" name="Picture 2054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5424678" y="0"/>
            <a:ext cx="3719322" cy="5143500"/>
          </a:xfrm>
          <a:prstGeom prst="rect">
            <a:avLst/>
          </a:prstGeom>
        </p:spPr>
      </p:pic>
      <p:pic>
        <p:nvPicPr>
          <p:cNvPr id="2050" name="Picture 2" descr="5 astuces pour encourager les collaborateurs à transmettre leurs ...">
            <a:extLst>
              <a:ext uri="{FF2B5EF4-FFF2-40B4-BE49-F238E27FC236}">
                <a16:creationId xmlns:a16="http://schemas.microsoft.com/office/drawing/2014/main" id="{56162A21-24BE-5EF2-1B92-31F822642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4708" y="1253873"/>
            <a:ext cx="2996694" cy="228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6E6576-4B87-9B32-95A8-E743F755C52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 smtClean="0"/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endParaRPr lang="en-US" sz="700"/>
          </a:p>
        </p:txBody>
      </p:sp>
    </p:spTree>
    <p:extLst>
      <p:ext uri="{BB962C8B-B14F-4D97-AF65-F5344CB8AC3E}">
        <p14:creationId xmlns:p14="http://schemas.microsoft.com/office/powerpoint/2010/main" val="2945313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06C820-C9C5-F770-52CF-9AD628630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23" y="1445815"/>
            <a:ext cx="5190798" cy="26754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46050" indent="0" defTabSz="457200">
              <a:spcBef>
                <a:spcPct val="20000"/>
              </a:spcBef>
              <a:spcAft>
                <a:spcPts val="600"/>
              </a:spcAft>
              <a:buClr>
                <a:srgbClr val="FF3604"/>
              </a:buClr>
              <a:buSzPct val="70000"/>
              <a:buFont typeface="Wingdings 2" charset="2"/>
              <a:buNone/>
            </a:pPr>
            <a:r>
              <a:rPr lang="en-US" sz="3200" dirty="0" err="1"/>
              <a:t>Quelles</a:t>
            </a:r>
            <a:r>
              <a:rPr lang="en-US" sz="3200" dirty="0"/>
              <a:t> </a:t>
            </a:r>
            <a:r>
              <a:rPr lang="en-US" sz="3200" dirty="0" err="1"/>
              <a:t>sont</a:t>
            </a:r>
            <a:r>
              <a:rPr lang="en-US" sz="3200" dirty="0"/>
              <a:t> </a:t>
            </a:r>
            <a:r>
              <a:rPr lang="en-US" sz="3200" dirty="0" err="1"/>
              <a:t>vos</a:t>
            </a:r>
            <a:r>
              <a:rPr lang="en-US" sz="3200" dirty="0"/>
              <a:t> question?</a:t>
            </a:r>
          </a:p>
        </p:txBody>
      </p:sp>
      <p:pic>
        <p:nvPicPr>
          <p:cNvPr id="1031" name="Picture 1030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5424678" y="0"/>
            <a:ext cx="3719322" cy="5143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384C46A-1602-D599-B2DF-922CE694C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4708" y="482598"/>
            <a:ext cx="2880215" cy="382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271E44-22C1-A169-77CB-2E0C8A51F35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 smtClean="0"/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13</a:t>
            </a:fld>
            <a:endParaRPr lang="en-US" sz="700"/>
          </a:p>
        </p:txBody>
      </p:sp>
    </p:spTree>
    <p:extLst>
      <p:ext uri="{BB962C8B-B14F-4D97-AF65-F5344CB8AC3E}">
        <p14:creationId xmlns:p14="http://schemas.microsoft.com/office/powerpoint/2010/main" val="619843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Références</a:t>
            </a:r>
            <a:endParaRPr dirty="0"/>
          </a:p>
        </p:txBody>
      </p:sp>
      <p:sp>
        <p:nvSpPr>
          <p:cNvPr id="199" name="Google Shape;199;p29"/>
          <p:cNvSpPr txBox="1">
            <a:spLocks noGrp="1"/>
          </p:cNvSpPr>
          <p:nvPr>
            <p:ph type="body" idx="1"/>
          </p:nvPr>
        </p:nvSpPr>
        <p:spPr>
          <a:xfrm>
            <a:off x="2828925" y="642937"/>
            <a:ext cx="5982150" cy="3956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freepng, 2022, Sandwich sous marin [en ligne], date inconnue, [Consulté le 09 juin 2022]. Disponible à l’adresse : </a:t>
            </a:r>
            <a:r>
              <a:rPr lang="fr-CH" u="sng" dirty="0">
                <a:solidFill>
                  <a:schemeClr val="hlink"/>
                </a:solidFill>
                <a:hlinkClick r:id="rId3"/>
              </a:rPr>
              <a:t>https://www.freepng.fr/png-1o39o9/</a:t>
            </a: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freepng, 2022, Baguette[en ligne], date inconnue, [Consulté le 09 juin 2022]. Disponible à l’adresse : </a:t>
            </a:r>
            <a:r>
              <a:rPr lang="fr-CH" dirty="0">
                <a:hlinkClick r:id="rId4"/>
              </a:rPr>
              <a:t>https://www.freepng.fr/png-vfv2y2/</a:t>
            </a: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freepng, 2022, La Laitue Sandwich[en ligne], date inconnue, [Consulté le 09 juin 2022]. Disponible à l’adresse :</a:t>
            </a:r>
            <a:r>
              <a:rPr lang="fr-CH" u="sng" dirty="0">
                <a:solidFill>
                  <a:schemeClr val="hlink"/>
                </a:solidFill>
              </a:rPr>
              <a:t> </a:t>
            </a:r>
            <a:r>
              <a:rPr lang="fr-CH" dirty="0">
                <a:hlinkClick r:id="rId5"/>
              </a:rPr>
              <a:t>https://www.freepng.fr/png-58xsca/</a:t>
            </a:r>
            <a:endParaRPr lang="fr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freepng, 2022, Bacon [en ligne], date inconnue, [Consulté le 09 juin 2022]. Disponible à l’adresse : </a:t>
            </a:r>
            <a:r>
              <a:rPr lang="fr-CH" u="sng" dirty="0">
                <a:solidFill>
                  <a:schemeClr val="hlink"/>
                </a:solidFill>
                <a:hlinkClick r:id="rId6"/>
              </a:rPr>
              <a:t>https://www.freepng.fr/png-dh88vj/</a:t>
            </a: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freepng, 2022, Icone de commande[en ligne], date inconnue, [Consulté le 09 juin 2022]. Disponible à l’adresse :</a:t>
            </a:r>
            <a:r>
              <a:rPr lang="fr-CH" u="sng" dirty="0">
                <a:solidFill>
                  <a:schemeClr val="hlink"/>
                </a:solidFill>
              </a:rPr>
              <a:t> </a:t>
            </a:r>
            <a:r>
              <a:rPr lang="fr-CH" u="sng" dirty="0">
                <a:solidFill>
                  <a:schemeClr val="hlink"/>
                </a:solidFill>
                <a:hlinkClick r:id="rId7"/>
              </a:rPr>
              <a:t>https://www.freepng.fr/png-k43vnr/</a:t>
            </a: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freepng, 2022, symbole de plus [en ligne], date inconnue, [Consulté le 09 juin 2022]. Disponible à l’adresse :</a:t>
            </a:r>
            <a:r>
              <a:rPr lang="fr-CH" u="sng" dirty="0">
                <a:solidFill>
                  <a:schemeClr val="hlink"/>
                </a:solidFill>
              </a:rPr>
              <a:t> </a:t>
            </a:r>
            <a:r>
              <a:rPr lang="fr-CH" u="sng" dirty="0">
                <a:solidFill>
                  <a:schemeClr val="hlink"/>
                </a:solidFill>
                <a:hlinkClick r:id="rId8"/>
              </a:rPr>
              <a:t>https://www.freepng.fr/png-uue0zd/</a:t>
            </a: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freepng, 2022, Ordinateur Icônes de Flèche [en ligne], date inconnue, [Consulté le 09 juin 2022]. Disponible à l’adresse :</a:t>
            </a:r>
            <a:r>
              <a:rPr lang="fr-CH" u="sng" dirty="0">
                <a:solidFill>
                  <a:schemeClr val="hlink"/>
                </a:solidFill>
              </a:rPr>
              <a:t> </a:t>
            </a:r>
            <a:r>
              <a:rPr lang="fr-CH" u="sng" dirty="0">
                <a:solidFill>
                  <a:schemeClr val="hlink"/>
                </a:solidFill>
                <a:hlinkClick r:id="rId9"/>
              </a:rPr>
              <a:t>https://www.freepng.fr/png-vu5l7f/</a:t>
            </a: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12004A5-F84D-2C12-9B25-486DC5AD85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14</a:t>
            </a:fld>
            <a:endParaRPr lang="fr-CH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Références</a:t>
            </a:r>
            <a:endParaRPr dirty="0"/>
          </a:p>
        </p:txBody>
      </p:sp>
      <p:sp>
        <p:nvSpPr>
          <p:cNvPr id="199" name="Google Shape;199;p29"/>
          <p:cNvSpPr txBox="1">
            <a:spLocks noGrp="1"/>
          </p:cNvSpPr>
          <p:nvPr>
            <p:ph type="body" idx="1"/>
          </p:nvPr>
        </p:nvSpPr>
        <p:spPr>
          <a:xfrm>
            <a:off x="2828925" y="642937"/>
            <a:ext cx="5982150" cy="3956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rgbClr val="DCDDDE"/>
                </a:solidFill>
                <a:effectLst/>
                <a:latin typeface="Whitney"/>
              </a:rPr>
              <a:t>Ionos, 2022, The single pattern – a class in </a:t>
            </a:r>
            <a:r>
              <a:rPr lang="fr-CH" dirty="0" err="1">
                <a:solidFill>
                  <a:srgbClr val="DCDDDE"/>
                </a:solidFill>
                <a:effectLst/>
                <a:latin typeface="Whitney"/>
              </a:rPr>
              <a:t>itself</a:t>
            </a:r>
            <a:r>
              <a:rPr lang="fr-CH" dirty="0">
                <a:solidFill>
                  <a:srgbClr val="DCDDDE"/>
                </a:solidFill>
                <a:effectLst/>
                <a:latin typeface="Whitney"/>
              </a:rPr>
              <a:t> [en ligne], mis en ligne le 19 février 2021, [Consulté le 09 juin 2022]. Disponible à l’adresse : </a:t>
            </a:r>
            <a:r>
              <a:rPr lang="pt-BR" b="0" i="0" u="none" strike="noStrike" dirty="0">
                <a:effectLst/>
                <a:latin typeface="Whitney"/>
                <a:hlinkClick r:id="rId3" tooltip="https://www.ionos.co.uk/digitalguide/fileadmin/DigitalGuide/Schaubilder/the-singleton-pattern-in-practice.png"/>
              </a:rPr>
              <a:t>https://www.ionos.co.uk/digitalguide/fileadmin/DigitalGuide/Schaubilder/the-singleton-pattern-in-practice.png</a:t>
            </a:r>
            <a:endParaRPr lang="pt-BR" u="none" strike="noStrike" dirty="0">
              <a:solidFill>
                <a:srgbClr val="DCDDDE"/>
              </a:solidFill>
              <a:effectLst/>
              <a:latin typeface="Whitne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sourcemaking, 2022, Decorator Design Pattern [en ligne], date inconnue, [Consulté le 09 juin 2022]. Disponible à l’adresse : </a:t>
            </a:r>
            <a:r>
              <a:rPr lang="pt-BR" b="0" i="0" u="none" strike="noStrike" dirty="0">
                <a:effectLst/>
                <a:latin typeface="Whitney"/>
                <a:hlinkClick r:id="rId4"/>
              </a:rPr>
              <a:t>https://sourcemaking.com/design_patterns/decorator</a:t>
            </a:r>
            <a:endParaRPr lang="pt-BR" b="0" i="0" u="none" strike="noStrike" dirty="0">
              <a:effectLst/>
              <a:latin typeface="Whitne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medium, 2022, MVC design pattern [en ligne], mis en ligne le 20 mars 2020, [Consulté le 09 juin 2022]. Disponible à l’adresse : </a:t>
            </a:r>
            <a:r>
              <a:rPr lang="pt-BR" b="0" i="0" u="none" strike="noStrike" dirty="0">
                <a:effectLst/>
                <a:latin typeface="Whitney"/>
                <a:hlinkClick r:id="rId5"/>
              </a:rPr>
              <a:t>https://medium.com/@rhodunda/mvc-design-pattern-fe76175a01de</a:t>
            </a:r>
            <a:endParaRPr lang="pt-BR" b="0" i="0" u="none" strike="noStrike" dirty="0">
              <a:effectLst/>
              <a:latin typeface="Whitne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giphy, 2022, Scooby-doo Eating GIF [en ligne], date inconnue, [Consulté le 09 juin 2022]. Disponible à l’adresse : </a:t>
            </a:r>
            <a:r>
              <a:rPr lang="fr-CH" u="sng" dirty="0">
                <a:solidFill>
                  <a:schemeClr val="hlink"/>
                </a:solidFill>
                <a:hlinkClick r:id="rId6"/>
              </a:rPr>
              <a:t>https://giphy.com/gifs/scooby-doo-eating-sandwich-czcK9OsSJNIbu</a:t>
            </a:r>
            <a:endParaRPr lang="fr-CH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u="sng" dirty="0">
              <a:solidFill>
                <a:schemeClr val="hlink"/>
              </a:solidFill>
            </a:endParaRPr>
          </a:p>
          <a:p>
            <a:pPr marL="0" indent="0">
              <a:buNone/>
            </a:pPr>
            <a:r>
              <a:rPr lang="fr" dirty="0"/>
              <a:t>istockphoto, 2022, </a:t>
            </a:r>
            <a:r>
              <a:rPr lang="fr-FR" dirty="0"/>
              <a:t>Sandwich à la dinde sur du blé avec un repas pris </a:t>
            </a:r>
            <a:r>
              <a:rPr lang="fr" dirty="0"/>
              <a:t>[en ligne], mis en ligne le 16 janvier 2010, [Consulté le 09 juin 2022]. Disponible à l’adresse : </a:t>
            </a:r>
            <a:r>
              <a:rPr lang="fr-CH" u="sng" dirty="0">
                <a:solidFill>
                  <a:schemeClr val="hlink"/>
                </a:solidFill>
              </a:rPr>
              <a:t>https://www.istockphoto.com/</a:t>
            </a:r>
            <a:r>
              <a:rPr lang="fr-CH" u="sng" dirty="0" err="1">
                <a:solidFill>
                  <a:schemeClr val="hlink"/>
                </a:solidFill>
              </a:rPr>
              <a:t>fr</a:t>
            </a:r>
            <a:r>
              <a:rPr lang="fr-CH" u="sng" dirty="0">
                <a:solidFill>
                  <a:schemeClr val="hlink"/>
                </a:solidFill>
              </a:rPr>
              <a:t>/photo/sandwich-à-la-dinde-sur-du-blé-avec-un-repas-pris-gm182418665-11664167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12004A5-F84D-2C12-9B25-486DC5AD85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49757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Contexte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-CH" sz="1500" dirty="0"/>
              <a:t>L’objectif est de faire une application qui:</a:t>
            </a:r>
          </a:p>
          <a:p>
            <a:pPr lvl="1" indent="-323850">
              <a:buSzPts val="1500"/>
              <a:buChar char="●"/>
            </a:pPr>
            <a:r>
              <a:rPr lang="fr-CH" dirty="0"/>
              <a:t>Permet la création de A à Z d’un Sandwich</a:t>
            </a:r>
          </a:p>
          <a:p>
            <a:pPr lvl="1" indent="-323850">
              <a:buSzPts val="1500"/>
              <a:buChar char="●"/>
            </a:pPr>
            <a:r>
              <a:rPr lang="fr-CH" dirty="0"/>
              <a:t>De simuler une commande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5" name="Image 4" descr="Une image contenant pain, en-cas&#10;&#10;Description générée automatiquement">
            <a:extLst>
              <a:ext uri="{FF2B5EF4-FFF2-40B4-BE49-F238E27FC236}">
                <a16:creationId xmlns:a16="http://schemas.microsoft.com/office/drawing/2014/main" id="{54CDE679-5F9B-92A4-CCCB-EE72EE621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14" y="1230091"/>
            <a:ext cx="2902575" cy="1320134"/>
          </a:xfrm>
          <a:prstGeom prst="rect">
            <a:avLst/>
          </a:prstGeom>
        </p:spPr>
      </p:pic>
      <p:pic>
        <p:nvPicPr>
          <p:cNvPr id="7" name="Image 6" descr="Une image contenant légume&#10;&#10;Description générée automatiquement">
            <a:extLst>
              <a:ext uri="{FF2B5EF4-FFF2-40B4-BE49-F238E27FC236}">
                <a16:creationId xmlns:a16="http://schemas.microsoft.com/office/drawing/2014/main" id="{20B619B3-8C62-F601-3E05-07D28C168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91" y="2926649"/>
            <a:ext cx="2691623" cy="1899557"/>
          </a:xfrm>
          <a:prstGeom prst="rect">
            <a:avLst/>
          </a:prstGeom>
        </p:spPr>
      </p:pic>
      <p:pic>
        <p:nvPicPr>
          <p:cNvPr id="9" name="Image 8" descr="Une image contenant morceau, main, moitié, tranche&#10;&#10;Description générée automatiquement">
            <a:extLst>
              <a:ext uri="{FF2B5EF4-FFF2-40B4-BE49-F238E27FC236}">
                <a16:creationId xmlns:a16="http://schemas.microsoft.com/office/drawing/2014/main" id="{A257B8A2-1E30-8DB4-94B1-6EBE59CFD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537" y="2642466"/>
            <a:ext cx="2440925" cy="218374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8F20BBD-C8C4-6DCD-220E-7BD4B7EA7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7649" y="2830104"/>
            <a:ext cx="2092973" cy="1812471"/>
          </a:xfrm>
          <a:prstGeom prst="rect">
            <a:avLst/>
          </a:prstGeom>
        </p:spPr>
      </p:pic>
      <p:pic>
        <p:nvPicPr>
          <p:cNvPr id="13" name="Image 12" descr="Une image contenant silhouette&#10;&#10;Description générée automatiquement">
            <a:extLst>
              <a:ext uri="{FF2B5EF4-FFF2-40B4-BE49-F238E27FC236}">
                <a16:creationId xmlns:a16="http://schemas.microsoft.com/office/drawing/2014/main" id="{E483B40B-0DA4-386A-30D1-F3CFA79D30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682" y="2313903"/>
            <a:ext cx="587949" cy="58794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B9364E0-77C4-E807-89B1-5ADA67ED9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5041" y="3290979"/>
            <a:ext cx="1203573" cy="886714"/>
          </a:xfrm>
          <a:prstGeom prst="rect">
            <a:avLst/>
          </a:prstGeom>
        </p:spPr>
      </p:pic>
      <p:pic>
        <p:nvPicPr>
          <p:cNvPr id="19" name="Image 18" descr="Une image contenant silhouette&#10;&#10;Description générée automatiquement">
            <a:extLst>
              <a:ext uri="{FF2B5EF4-FFF2-40B4-BE49-F238E27FC236}">
                <a16:creationId xmlns:a16="http://schemas.microsoft.com/office/drawing/2014/main" id="{BA164B4A-D2A9-58DA-48E8-5C35AD4CD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4983" y="3440361"/>
            <a:ext cx="587949" cy="58794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809AE19-11D9-B1DB-99D7-98065BEC6E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2</a:t>
            </a:fld>
            <a:endParaRPr lang="fr-CH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>
                <a:solidFill>
                  <a:schemeClr val="tx2"/>
                </a:solidFill>
              </a:rPr>
              <a:t>Méthodologie Singleton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26C18E-FD98-A50F-6CB0-CE5241BBB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4801" y="1714191"/>
            <a:ext cx="3049098" cy="171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87;p27">
            <a:extLst>
              <a:ext uri="{FF2B5EF4-FFF2-40B4-BE49-F238E27FC236}">
                <a16:creationId xmlns:a16="http://schemas.microsoft.com/office/drawing/2014/main" id="{68A89F46-5B51-F3A4-BE24-6CCCF76908CA}"/>
              </a:ext>
            </a:extLst>
          </p:cNvPr>
          <p:cNvSpPr txBox="1">
            <a:spLocks/>
          </p:cNvSpPr>
          <p:nvPr/>
        </p:nvSpPr>
        <p:spPr>
          <a:xfrm>
            <a:off x="230475" y="1299336"/>
            <a:ext cx="5183735" cy="40986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lvl="0" indent="-3111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300"/>
              <a:buFont typeface="Wingdings 2" charset="2"/>
              <a:buChar char="●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914400" lvl="1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Wingdings 2" charset="2"/>
              <a:buChar char="○"/>
              <a:defRPr sz="13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371600" lvl="2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Wingdings 2" charset="2"/>
              <a:buChar char="■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828800" lvl="3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Wingdings 2" charset="2"/>
              <a:buChar char="●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2286000" lvl="4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Wingdings 2" charset="2"/>
              <a:buChar char="○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743200" lvl="5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Wingdings 2" charset="2"/>
              <a:buChar char="■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3200400" lvl="6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Wingdings 2" charset="2"/>
              <a:buChar char="●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657600" lvl="7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Wingdings 2" charset="2"/>
              <a:buChar char="○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4114800" lvl="8" indent="-29845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Wingdings 2" charset="2"/>
              <a:buChar char="■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indent="-317500">
              <a:buSzPts val="1400"/>
            </a:pPr>
            <a:r>
              <a:rPr lang="fr-FR" sz="1800" dirty="0"/>
              <a:t>JavaScript met à disposition une propriété </a:t>
            </a:r>
            <a:r>
              <a:rPr lang="fr-FR" sz="1800" dirty="0" err="1"/>
              <a:t>localStorage</a:t>
            </a:r>
            <a:r>
              <a:rPr lang="fr-FR" sz="1800" dirty="0"/>
              <a:t> qui fonctionne comme un Session</a:t>
            </a:r>
          </a:p>
          <a:p>
            <a:pPr lvl="1" indent="-317500">
              <a:buSzPts val="1400"/>
            </a:pPr>
            <a:r>
              <a:rPr lang="fr-FR" sz="1600" dirty="0"/>
              <a:t>Elle stock, lit et supprime des données JSON</a:t>
            </a:r>
          </a:p>
          <a:p>
            <a:pPr marL="596900" lvl="1" indent="0">
              <a:buSzPts val="1400"/>
              <a:buNone/>
            </a:pPr>
            <a:endParaRPr lang="fr-FR" sz="1600" dirty="0"/>
          </a:p>
          <a:p>
            <a:pPr marL="457200" lvl="1" indent="-317500">
              <a:buSzPts val="1400"/>
              <a:buFont typeface="Wingdings 2" charset="2"/>
              <a:buChar char="●"/>
            </a:pPr>
            <a:r>
              <a:rPr lang="fr-FR" sz="1600" dirty="0"/>
              <a:t>Nous avons englobé cette propriété dans une classe Storage, qui permet à chaque </a:t>
            </a:r>
            <a:r>
              <a:rPr lang="fr-FR" sz="1600" dirty="0" err="1"/>
              <a:t>controller</a:t>
            </a:r>
            <a:r>
              <a:rPr lang="fr-FR" sz="1600" dirty="0"/>
              <a:t> d’accéder à la même instance de </a:t>
            </a:r>
            <a:r>
              <a:rPr lang="fr-FR" sz="1600" dirty="0" err="1"/>
              <a:t>localStorage</a:t>
            </a:r>
            <a:endParaRPr lang="fr-FR" sz="16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F207E68-642F-4AE3-5454-EFE193C90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6375" y="3244896"/>
            <a:ext cx="3734321" cy="1733792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5279EBF-A301-EC67-D340-89C0B387B4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41325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451745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Méthodologie Decorateur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rgbClr val="000000"/>
              </a:solidFill>
              <a:highlight>
                <a:srgbClr val="FAF9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A3A57C-2CE0-DACB-CFCA-5EB48065D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08" y="1603167"/>
            <a:ext cx="2289526" cy="230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D79E1D3-2B60-27A9-BEFB-777ECAC392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56888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Méthodologie MVC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rgbClr val="000000"/>
              </a:solidFill>
              <a:highlight>
                <a:srgbClr val="FAF9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8D8BC25-D54B-8333-99B6-46816EDCE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2" y="1755375"/>
            <a:ext cx="3909702" cy="250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8C4A38-515B-1A8A-FFAB-9D291E0D23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97275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Demo</a:t>
            </a:r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800" y="1056675"/>
            <a:ext cx="3382051" cy="33820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588770E-3BF1-A9DB-9EF0-BF971AC30B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6</a:t>
            </a:fld>
            <a:endParaRPr lang="fr-CH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</a:t>
            </a: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E5C65FE-787A-9174-D7AE-5F75F71E8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54" y="1181932"/>
            <a:ext cx="7537091" cy="365578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9666424-59BE-B6B2-7CE6-81CC88F01A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7</a:t>
            </a:fld>
            <a:endParaRPr lang="fr-CH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</a:t>
            </a: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941CBC5-A621-7FB5-8FCB-8841B788D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64" y="1208489"/>
            <a:ext cx="7377271" cy="360267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B03227-B560-F49A-50B0-4C9D3E6EA3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19658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</a:t>
            </a: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2AB29B6-C3F6-0EE6-6FE6-F19C57CDB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00" y="1228099"/>
            <a:ext cx="7308000" cy="105455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B5A1B0E-84B9-6B5C-ADB8-07E542F78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70213" y="2566467"/>
            <a:ext cx="1203573" cy="88671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4F8D6BE-6519-E14F-9A27-35CB51D26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715" y="3736999"/>
            <a:ext cx="7308000" cy="106584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18DD7E9-6876-7085-B03F-5E5BA7BCB3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898593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83</TotalTime>
  <Words>743</Words>
  <Application>Microsoft Office PowerPoint</Application>
  <PresentationFormat>Affichage à l'écran (16:9)</PresentationFormat>
  <Paragraphs>92</Paragraphs>
  <Slides>15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Calisto MT</vt:lpstr>
      <vt:lpstr>Calibri</vt:lpstr>
      <vt:lpstr>Whitney</vt:lpstr>
      <vt:lpstr>Arial</vt:lpstr>
      <vt:lpstr>Wingdings 2</vt:lpstr>
      <vt:lpstr>Ardoise</vt:lpstr>
      <vt:lpstr>SandwichMaker</vt:lpstr>
      <vt:lpstr>Contexte</vt:lpstr>
      <vt:lpstr>Méthodologie Singleton</vt:lpstr>
      <vt:lpstr>Méthodologie Decorateur</vt:lpstr>
      <vt:lpstr>Méthodologie MVC</vt:lpstr>
      <vt:lpstr>Demo</vt:lpstr>
      <vt:lpstr>Résultats</vt:lpstr>
      <vt:lpstr>Résultats</vt:lpstr>
      <vt:lpstr>Résultats</vt:lpstr>
      <vt:lpstr>Résultats</vt:lpstr>
      <vt:lpstr>Conclusion</vt:lpstr>
      <vt:lpstr>Amélioration possible :  </vt:lpstr>
      <vt:lpstr>Présentation PowerPoint</vt:lpstr>
      <vt:lpstr>Références</vt:lpstr>
      <vt:lpstr>Références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SandwichMaker</dc:title>
  <cp:lastModifiedBy>Mouchet Guillaume</cp:lastModifiedBy>
  <cp:revision>7</cp:revision>
  <dcterms:modified xsi:type="dcterms:W3CDTF">2022-06-12T13:01:22Z</dcterms:modified>
</cp:coreProperties>
</file>